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81" r:id="rId5"/>
    <p:sldId id="257" r:id="rId6"/>
    <p:sldId id="283" r:id="rId7"/>
    <p:sldId id="296" r:id="rId8"/>
    <p:sldId id="297" r:id="rId9"/>
    <p:sldId id="298" r:id="rId10"/>
    <p:sldId id="299" r:id="rId11"/>
    <p:sldId id="300" r:id="rId12"/>
    <p:sldId id="301" r:id="rId13"/>
    <p:sldId id="287" r:id="rId14"/>
    <p:sldId id="277" r:id="rId15"/>
    <p:sldId id="260" r:id="rId16"/>
    <p:sldId id="282" r:id="rId17"/>
    <p:sldId id="264" r:id="rId18"/>
    <p:sldId id="284" r:id="rId19"/>
    <p:sldId id="285" r:id="rId20"/>
    <p:sldId id="286" r:id="rId21"/>
    <p:sldId id="291" r:id="rId22"/>
    <p:sldId id="267" r:id="rId23"/>
    <p:sldId id="289" r:id="rId24"/>
    <p:sldId id="290" r:id="rId25"/>
    <p:sldId id="288" r:id="rId26"/>
    <p:sldId id="294" r:id="rId27"/>
    <p:sldId id="295" r:id="rId28"/>
    <p:sldId id="256" r:id="rId2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047"/>
    <a:srgbClr val="0B2B41"/>
    <a:srgbClr val="114263"/>
    <a:srgbClr val="401918"/>
    <a:srgbClr val="731F1C"/>
    <a:srgbClr val="AB678E"/>
    <a:srgbClr val="B2606E"/>
    <a:srgbClr val="CA929B"/>
    <a:srgbClr val="248CD2"/>
    <a:srgbClr val="C88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703" autoAdjust="0"/>
  </p:normalViewPr>
  <p:slideViewPr>
    <p:cSldViewPr snapToGrid="0">
      <p:cViewPr varScale="1">
        <p:scale>
          <a:sx n="77" d="100"/>
          <a:sy n="77" d="100"/>
        </p:scale>
        <p:origin x="65" y="137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D2531F1-F93D-4E1C-9BA7-227B5234AE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65A765-557C-47E6-80E0-A999E9D7D3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65649-0082-4442-9FBD-3AD0AD0DF495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2020/4/19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4FC025-8890-458B-8FD5-365C0B909D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1C7BC7-F445-4AC4-BF29-9D051B9D86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D7C46-4BA4-4CE2-B404-4CB38AB2FD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80666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97A2396-C978-4C75-BB52-1CF2DD98E994}" type="datetime1">
              <a:rPr lang="zh-CN" altLang="en-US" noProof="0" smtClean="0"/>
              <a:t>2020/4/19</a:t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CBCE0F-F5D4-462B-BC29-EBBFF956F2A0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2006750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475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786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536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651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921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85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799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766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451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539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62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281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930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742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567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004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150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254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23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algn="ctr" rtl="0"/>
            <a:r>
              <a:rPr lang="zh-CN" altLang="en-US" noProof="0"/>
              <a:t>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副标题</a:t>
            </a:r>
          </a:p>
        </p:txBody>
      </p:sp>
      <p:grpSp>
        <p:nvGrpSpPr>
          <p:cNvPr id="6" name="组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椭圆形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椭圆形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椭圆形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椭圆形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grpSp>
        <p:nvGrpSpPr>
          <p:cNvPr id="4" name="组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长方形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椭圆形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/>
              <a:t>‹#›</a:t>
            </a:fld>
            <a:endParaRPr lang="zh-CN" altLang="en-US" sz="120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图像_重要文本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algn="ctr" rtl="0"/>
            <a:r>
              <a:rPr lang="zh-CN" altLang="en-US" noProof="0"/>
              <a:t>插入图像</a:t>
            </a: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noProof="0"/>
              <a:t>插入图像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zh-CN" altLang="en-US" noProof="0"/>
              <a:t>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sp>
        <p:nvSpPr>
          <p:cNvPr id="20" name="灯片编号占位符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ctr"/>
            <a:fld id="{817179DE-9BF3-494C-804F-0C7C90AC8700}" type="slidenum">
              <a:rPr lang="en-US" altLang="zh-CN" noProof="0" smtClean="0"/>
              <a:pPr algn="ctr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长方形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形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5" name="灯片编号占位符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ctr"/>
            <a:fld id="{817179DE-9BF3-494C-804F-0C7C90AC8700}" type="slidenum">
              <a:rPr lang="en-US" altLang="zh-CN" noProof="0" smtClean="0"/>
              <a:pPr algn="ctr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-9144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buNone/>
            </a:pPr>
            <a:r>
              <a:rPr lang="zh-CN" altLang="en-US" noProof="0"/>
              <a:t>插入图像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0552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algn="ctr" rtl="0"/>
            <a:r>
              <a:rPr lang="zh-CN" altLang="en-US" noProof="0"/>
              <a:t>标题</a:t>
            </a:r>
          </a:p>
        </p:txBody>
      </p:sp>
      <p:sp>
        <p:nvSpPr>
          <p:cNvPr id="17" name="文本占位符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43953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18" name="文本占位符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83007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电话</a:t>
            </a:r>
          </a:p>
        </p:txBody>
      </p:sp>
      <p:sp>
        <p:nvSpPr>
          <p:cNvPr id="19" name="文本占位符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22061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电子邮件</a:t>
            </a:r>
          </a:p>
        </p:txBody>
      </p:sp>
      <p:sp>
        <p:nvSpPr>
          <p:cNvPr id="20" name="文本占位符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61114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网站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8660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2565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64707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47546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algn="ctr" rtl="0"/>
            <a:r>
              <a:rPr lang="zh-CN" altLang="en-US" noProof="0"/>
              <a:t>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副标题</a:t>
            </a:r>
          </a:p>
        </p:txBody>
      </p:sp>
      <p:grpSp>
        <p:nvGrpSpPr>
          <p:cNvPr id="6" name="组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椭圆形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椭圆形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椭圆形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椭圆形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3" name="任意多边形：形状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algn="ctr" rtl="0"/>
            <a:r>
              <a:rPr lang="zh-CN" altLang="en-US" noProof="0"/>
              <a:t>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副标题</a:t>
            </a:r>
          </a:p>
        </p:txBody>
      </p:sp>
      <p:grpSp>
        <p:nvGrpSpPr>
          <p:cNvPr id="6" name="组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椭圆形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椭圆形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椭圆形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椭圆形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grpSp>
        <p:nvGrpSpPr>
          <p:cNvPr id="4" name="组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长方形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椭圆形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/>
              <a:t>‹#›</a:t>
            </a:fld>
            <a:endParaRPr lang="zh-CN" altLang="en-US" sz="120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186" y="1825625"/>
            <a:ext cx="10815864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grpSp>
        <p:nvGrpSpPr>
          <p:cNvPr id="4" name="组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长方形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椭圆形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/>
              <a:t>‹#›</a:t>
            </a:fld>
            <a:endParaRPr lang="zh-CN" altLang="en-US" sz="120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3186" y="1825625"/>
            <a:ext cx="5386614" cy="435133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276850" cy="435133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grpSp>
        <p:nvGrpSpPr>
          <p:cNvPr id="4" name="组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长方形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椭圆形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/>
              <a:t>‹#›</a:t>
            </a:fld>
            <a:endParaRPr lang="zh-CN" altLang="en-US" sz="120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3186" y="1681163"/>
            <a:ext cx="533214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27685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186" y="2505075"/>
            <a:ext cx="5332147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2" name="内容占位符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27685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长方形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椭圆形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/>
              <a:t>‹#›</a:t>
            </a:fld>
            <a:endParaRPr lang="zh-CN" altLang="en-US" sz="120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265862" cy="4873625"/>
          </a:xfrm>
        </p:spPr>
        <p:txBody>
          <a:bodyPr rtlCol="0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algn="ctr" rtl="0"/>
            <a:r>
              <a:rPr lang="zh-CN" altLang="en-US" noProof="0"/>
              <a:t>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长方形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椭圆形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/>
              <a:t>‹#›</a:t>
            </a:fld>
            <a:endParaRPr lang="zh-CN" altLang="en-US" sz="120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1" name="图片占位符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 rtl="0"/>
            <a:r>
              <a:rPr lang="zh-CN" altLang="en-US" noProof="0"/>
              <a:t>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zh-CN" altLang="en-US" noProof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内容_2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buNone/>
            </a:pPr>
            <a:r>
              <a:rPr lang="zh-CN" altLang="en-US" noProof="0"/>
              <a:t>插入图像</a:t>
            </a:r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zh-CN" altLang="en-US" noProof="0"/>
              <a:t>编辑母版文本样式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zh-CN" altLang="en-US" noProof="0" dirty="0"/>
              <a:t>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17" name="内容占位符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18" name="灯片编号占位符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ctr"/>
            <a:fld id="{817179DE-9BF3-494C-804F-0C7C90AC8700}" type="slidenum">
              <a:rPr lang="en-US" altLang="zh-CN" noProof="0" smtClean="0"/>
              <a:pPr algn="ctr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内容_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buNone/>
            </a:pPr>
            <a:r>
              <a:rPr lang="zh-CN" altLang="en-US" noProof="0"/>
              <a:t>插入图像</a:t>
            </a:r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zh-CN" altLang="en-US" noProof="0"/>
              <a:t>编辑母版文本样式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zh-CN" altLang="en-US" noProof="0" dirty="0"/>
              <a:t>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17" name="内容占位符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8" name="文本占位符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zh-CN" altLang="en-US" noProof="0"/>
              <a:t>编辑母版文本样式</a:t>
            </a:r>
          </a:p>
        </p:txBody>
      </p:sp>
      <p:sp>
        <p:nvSpPr>
          <p:cNvPr id="10" name="内容占位符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11" name="灯片编号占位符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ctr"/>
            <a:fld id="{817179DE-9BF3-494C-804F-0C7C90AC8700}" type="slidenum">
              <a:rPr lang="en-US" altLang="zh-CN" noProof="0" smtClean="0"/>
              <a:pPr algn="ctr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内容_2 列（垂直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buNone/>
            </a:pPr>
            <a:r>
              <a:rPr lang="zh-CN" altLang="en-US" noProof="0"/>
              <a:t>插入图像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200" dirty="0" smtClean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noProof="0" dirty="0"/>
              <a:t>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11" name="文本占位符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200" dirty="0" smtClean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noProof="0"/>
              <a:t>编辑母版文本样式</a:t>
            </a:r>
          </a:p>
        </p:txBody>
      </p:sp>
      <p:sp>
        <p:nvSpPr>
          <p:cNvPr id="12" name="内容占位符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15" name="灯片编号占位符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ctr"/>
            <a:fld id="{817179DE-9BF3-494C-804F-0C7C90AC8700}" type="slidenum">
              <a:rPr lang="en-US" altLang="zh-CN" noProof="0" smtClean="0"/>
              <a:pPr algn="ctr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内容_1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buNone/>
            </a:pPr>
            <a:r>
              <a:rPr lang="zh-CN" altLang="en-US" noProof="0"/>
              <a:t>插入图像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200" dirty="0" smtClean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noProof="0" dirty="0"/>
              <a:t>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ctr"/>
            <a:fld id="{817179DE-9BF3-494C-804F-0C7C90AC8700}" type="slidenum">
              <a:rPr lang="en-US" altLang="zh-CN" noProof="0" smtClean="0"/>
              <a:pPr algn="ctr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2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noProof="0" dirty="0"/>
              <a:t>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grpSp>
        <p:nvGrpSpPr>
          <p:cNvPr id="11" name="组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长方形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椭圆形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5" name="灯片编号占位符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/>
              <a:t>‹#›</a:t>
            </a:fld>
            <a:endParaRPr lang="zh-CN" altLang="en-US" sz="120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GothicNeo" panose="020B0503020000020004" pitchFamily="34" charset="-127"/>
              </a:defRPr>
            </a:lvl1pPr>
          </a:lstStyle>
          <a:p>
            <a:pPr algn="ctr"/>
            <a:fld id="{817179DE-9BF3-494C-804F-0C7C90AC8700}" type="slidenum">
              <a:rPr lang="en-US" altLang="zh-CN" noProof="0" smtClean="0"/>
              <a:pPr algn="ctr"/>
              <a:t>‹#›</a:t>
            </a:fld>
            <a:endParaRPr lang="zh-CN" altLang="en-US" noProof="0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Microsoft GothicNeo" panose="020B0503020000020004" pitchFamily="34" charset="-12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Microsoft GothicNeo" panose="020B0503020000020004" pitchFamily="34" charset="-12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Microsoft GothicNeo" panose="020B0503020000020004" pitchFamily="34" charset="-12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Microsoft GothicNeo" panose="020B0503020000020004" pitchFamily="34" charset="-12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Microsoft GothicNeo" panose="020B0503020000020004" pitchFamily="34" charset="-12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Microsoft GothicNeo" panose="020B0503020000020004" pitchFamily="34" charset="-12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4.wdp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zh-cn/article/%e7%bc%96%e8%be%91%e6%bc%94%e7%a4%ba%e6%96%87%e7%a8%bf-ff353d37-742a-4aa8-8bdd-6b1f488127a2?omkt=zh-CN&amp;ui=zh-CN&amp;rs=zh-CN&amp;ad=C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 descr="三人坐在野餐桌旁">
            <a:extLst>
              <a:ext uri="{FF2B5EF4-FFF2-40B4-BE49-F238E27FC236}">
                <a16:creationId xmlns:a16="http://schemas.microsoft.com/office/drawing/2014/main" id="{0B90EB26-97FD-4B8B-86E0-B00589E094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676568" cy="68580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8495" y="-76284"/>
            <a:ext cx="4379976" cy="3611880"/>
          </a:xfrm>
        </p:spPr>
        <p:txBody>
          <a:bodyPr rtlCol="0"/>
          <a:lstStyle/>
          <a:p>
            <a:pPr rtl="0"/>
            <a:r>
              <a:rPr lang="zh-CN" altLang="en-US" dirty="0"/>
              <a:t>现在完成时与一般过去时辨析</a:t>
            </a:r>
          </a:p>
        </p:txBody>
      </p:sp>
      <p:sp>
        <p:nvSpPr>
          <p:cNvPr id="12" name="副标题 11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079" y="5392400"/>
            <a:ext cx="4178808" cy="862095"/>
          </a:xfrm>
        </p:spPr>
        <p:txBody>
          <a:bodyPr rtlCol="0"/>
          <a:lstStyle/>
          <a:p>
            <a:pPr rtl="0"/>
            <a:r>
              <a:rPr lang="zh-CN" altLang="en-US" dirty="0"/>
              <a:t>现在完成时与一般将来时讲解</a:t>
            </a:r>
          </a:p>
        </p:txBody>
      </p:sp>
      <p:grpSp>
        <p:nvGrpSpPr>
          <p:cNvPr id="4" name="组 3" descr="装饰元素">
            <a:extLst>
              <a:ext uri="{FF2B5EF4-FFF2-40B4-BE49-F238E27FC236}">
                <a16:creationId xmlns:a16="http://schemas.microsoft.com/office/drawing/2014/main" id="{EB664AAE-5AE9-41D7-8346-002B9F445323}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任意多边形：形状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长方形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556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 descr="房间的窗户前面摆放着红色椅子">
            <a:extLst>
              <a:ext uri="{FF2B5EF4-FFF2-40B4-BE49-F238E27FC236}">
                <a16:creationId xmlns:a16="http://schemas.microsoft.com/office/drawing/2014/main" id="{E983D85E-34D8-430D-875F-7EBB69A6B7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zh-CN"/>
              <a:t>LOREM IPSUM DOLOR SIT AMET, CONSECTETUER ADIPISCING ELIT</a:t>
            </a:r>
            <a:endParaRPr lang="zh-CN" altLang="en-US"/>
          </a:p>
        </p:txBody>
      </p:sp>
      <p:sp>
        <p:nvSpPr>
          <p:cNvPr id="12" name="副标题 11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079" y="5392400"/>
            <a:ext cx="4178808" cy="807231"/>
          </a:xfrm>
        </p:spPr>
        <p:txBody>
          <a:bodyPr rtlCol="0"/>
          <a:lstStyle/>
          <a:p>
            <a:pPr rtl="0"/>
            <a:r>
              <a:rPr lang="en-US" altLang="zh-CN"/>
              <a:t>Lorem ipsum dolor sit amet, consectetuer adipiscing elit.Maecenas porttitor congue</a:t>
            </a:r>
            <a:endParaRPr lang="zh-CN" altLang="en-US"/>
          </a:p>
        </p:txBody>
      </p:sp>
      <p:grpSp>
        <p:nvGrpSpPr>
          <p:cNvPr id="4" name="组 3" descr="装饰元素">
            <a:extLst>
              <a:ext uri="{FF2B5EF4-FFF2-40B4-BE49-F238E27FC236}">
                <a16:creationId xmlns:a16="http://schemas.microsoft.com/office/drawing/2014/main" id="{EB664AAE-5AE9-41D7-8346-002B9F445323}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任意多边形：形状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长方形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2382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占位符 19" descr="一群坐在图书馆书桌旁学习的学生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组 2" descr="装饰元素">
            <a:extLst>
              <a:ext uri="{FF2B5EF4-FFF2-40B4-BE49-F238E27FC236}">
                <a16:creationId xmlns:a16="http://schemas.microsoft.com/office/drawing/2014/main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平行四边形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：形状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：形状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6"/>
              <a:ext cx="6267450" cy="883839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1" name="标题 30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20" y="1250462"/>
            <a:ext cx="5330038" cy="2900276"/>
          </a:xfrm>
        </p:spPr>
        <p:txBody>
          <a:bodyPr rtlCol="0"/>
          <a:lstStyle/>
          <a:p>
            <a:pPr rtl="0"/>
            <a:r>
              <a:rPr lang="en-US" altLang="zh-CN"/>
              <a:t>LOREM IPSUM DOLOR SIT AMET, CONSECTETUER ADIPISCING ELIT</a:t>
            </a:r>
            <a:endParaRPr lang="zh-CN" altLang="en-US"/>
          </a:p>
        </p:txBody>
      </p:sp>
      <p:sp>
        <p:nvSpPr>
          <p:cNvPr id="12" name="副标题 11">
            <a:extLst>
              <a:ext uri="{FF2B5EF4-FFF2-40B4-BE49-F238E27FC236}">
                <a16:creationId xmlns:a16="http://schemas.microsoft.com/office/drawing/2014/main" id="{A6AB5563-AD44-4883-8D3E-93E27EEDA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80" y="4553291"/>
            <a:ext cx="5192878" cy="658789"/>
          </a:xfrm>
        </p:spPr>
        <p:txBody>
          <a:bodyPr rtlCol="0"/>
          <a:lstStyle/>
          <a:p>
            <a:pPr rtl="0"/>
            <a:r>
              <a:rPr lang="en-US" altLang="zh-CN"/>
              <a:t>Lorem ipsum dolor sit amet, consectetuer adipiscing elit.Maecenas porttitor congue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合上书页">
            <a:extLst>
              <a:ext uri="{FF2B5EF4-FFF2-40B4-BE49-F238E27FC236}">
                <a16:creationId xmlns:a16="http://schemas.microsoft.com/office/drawing/2014/main" id="{18718FBA-CF32-41C2-9D07-1F0F7F19F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4" name="标题 33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/>
              <a:t>LOREM IPSUM DOLOR SIT AMET</a:t>
            </a:r>
            <a:endParaRPr lang="zh-CN" altLang="en-US"/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CN"/>
              <a:t>Lorem ipsum dolor sit amet, consectetuer adipiscing elit</a:t>
            </a:r>
            <a:endParaRPr lang="zh-CN" altLang="en-US"/>
          </a:p>
        </p:txBody>
      </p:sp>
      <p:grpSp>
        <p:nvGrpSpPr>
          <p:cNvPr id="23" name="组 22" descr="装饰元素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任意多边形：形状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：形状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：形状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：形状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7816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书架上的书籍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组 22" descr="装饰元素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任意多边形：形状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：形状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：形状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：形状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4" name="标题 33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/>
              <a:t>LOREM IPSUM DOLOR SIT AMET</a:t>
            </a:r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5296662" cy="978408"/>
          </a:xfrm>
        </p:spPr>
        <p:txBody>
          <a:bodyPr rtlCol="0"/>
          <a:lstStyle/>
          <a:p>
            <a:pPr rtl="0"/>
            <a:r>
              <a:rPr lang="en-US" altLang="zh-CN"/>
              <a:t>Lorem ipsum dolor sit amet, consectetuer adipiscing elit Lorem ipsum dolor sit amet, consectetuer adipiscing elit</a:t>
            </a:r>
            <a:endParaRPr lang="zh-CN" altLang="en-GB"/>
          </a:p>
          <a:p>
            <a:pPr rtl="0"/>
            <a:endParaRPr lang="zh-CN" altLang="en-GB"/>
          </a:p>
        </p:txBody>
      </p:sp>
    </p:spTree>
    <p:extLst>
      <p:ext uri="{BB962C8B-B14F-4D97-AF65-F5344CB8AC3E}">
        <p14:creationId xmlns:p14="http://schemas.microsoft.com/office/powerpoint/2010/main" val="4021511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打开的书">
            <a:extLst>
              <a:ext uri="{FF2B5EF4-FFF2-40B4-BE49-F238E27FC236}">
                <a16:creationId xmlns:a16="http://schemas.microsoft.com/office/drawing/2014/main" id="{A799F565-1DAB-4AD3-BCE4-5DAC8012F3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长方形 28" descr="装饰元素">
            <a:extLst>
              <a:ext uri="{FF2B5EF4-FFF2-40B4-BE49-F238E27FC236}">
                <a16:creationId xmlns:a16="http://schemas.microsoft.com/office/drawing/2014/main" id="{5C2DDD60-EB1C-44D8-84E1-D86EB3558F11}"/>
              </a:ext>
            </a:extLst>
          </p:cNvPr>
          <p:cNvSpPr/>
          <p:nvPr/>
        </p:nvSpPr>
        <p:spPr>
          <a:xfrm>
            <a:off x="0" y="0"/>
            <a:ext cx="12192000" cy="686362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 descr="装饰元素">
            <a:extLst>
              <a:ext uri="{FF2B5EF4-FFF2-40B4-BE49-F238E27FC236}">
                <a16:creationId xmlns:a16="http://schemas.microsoft.com/office/drawing/2014/main" id="{F5325EDA-7343-463C-83EC-5D799E8B8195}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任意多边形：形状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：形状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：形状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：形状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：形状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" name="组 4" descr="装饰元素">
            <a:extLst>
              <a:ext uri="{FF2B5EF4-FFF2-40B4-BE49-F238E27FC236}">
                <a16:creationId xmlns:a16="http://schemas.microsoft.com/office/drawing/2014/main" id="{1A141F7B-AE96-45F9-BC57-F7C86174910A}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长方形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形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9" name="灯片编号占位符 5">
            <a:extLst>
              <a:ext uri="{FF2B5EF4-FFF2-40B4-BE49-F238E27FC236}">
                <a16:creationId xmlns:a16="http://schemas.microsoft.com/office/drawing/2014/main" id="{DB02A950-05E3-4691-9BC9-47B314EEA71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14</a:t>
            </a:fld>
            <a:endParaRPr lang="zh-CN" altLang="en-GB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</a:rPr>
              <a:t>LOREM IPSUM DOLOR SIT AMET, CONSECTETUER ADIPISCING ELIT. </a:t>
            </a:r>
            <a:endParaRPr lang="zh-CN" altLang="en-GB">
              <a:latin typeface="Microsoft YaHei UI" panose="020B0503020204020204" pitchFamily="34" charset="-122"/>
            </a:endParaRPr>
          </a:p>
        </p:txBody>
      </p:sp>
      <p:pic>
        <p:nvPicPr>
          <p:cNvPr id="83" name="内容占位符 82" descr="铃铛">
            <a:extLst>
              <a:ext uri="{FF2B5EF4-FFF2-40B4-BE49-F238E27FC236}">
                <a16:creationId xmlns:a16="http://schemas.microsoft.com/office/drawing/2014/main" id="{604095CF-E62F-46A4-A86C-5F465AE6E2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95" name="内容占位符 94" descr="显微镜">
            <a:extLst>
              <a:ext uri="{FF2B5EF4-FFF2-40B4-BE49-F238E27FC236}">
                <a16:creationId xmlns:a16="http://schemas.microsoft.com/office/drawing/2014/main" id="{96991F60-484C-4906-ADB8-676435D3D6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3775" y="1981993"/>
            <a:ext cx="547688" cy="547688"/>
          </a:xfrm>
        </p:spPr>
      </p:pic>
      <p:pic>
        <p:nvPicPr>
          <p:cNvPr id="97" name="内容占位符 96" descr="铅笔">
            <a:extLst>
              <a:ext uri="{FF2B5EF4-FFF2-40B4-BE49-F238E27FC236}">
                <a16:creationId xmlns:a16="http://schemas.microsoft.com/office/drawing/2014/main" id="{40D9C27B-A51D-4036-B3F9-56081BD60AB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/>
      </p:pic>
      <p:sp>
        <p:nvSpPr>
          <p:cNvPr id="88" name="文本占位符 87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amet, consectetuer adipiscing elit.Maecenas porttitor congue massa.Fusce posuere, magna sed pulvinar ultricies, purus lectus malesuada libero, sit amet commodo magna eros quis urna.</a:t>
            </a:r>
          </a:p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viverra imperdiet enim.Fusce est.Vivamus a tellus.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 habitant morbi tristique senectus et netus et malesuada fames ac turpis egestas.Proin pharetra nonummy pede.Mauris et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7" name="文本占位符 86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amet, consectetuer adipiscing elit.Maecenas porttitor congue massa.Fusce posuere, magna sed pulvinar ultricies, purus lectus malesuada libero, sit amet commodo magna eros quis urna.</a:t>
            </a:r>
          </a:p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viverra imperdiet enim.Fusce est.Vivamus a tellus.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 habitant morbi tristique senectus et netus et malesuada fames ac turpis egestas.Proin pharetra nonummy pede.Mauris et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0" name="文本占位符 89">
            <a:extLst>
              <a:ext uri="{FF2B5EF4-FFF2-40B4-BE49-F238E27FC236}">
                <a16:creationId xmlns:a16="http://schemas.microsoft.com/office/drawing/2014/main" id="{AC38A326-FA47-4BD6-B27D-DEB6A4485A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amet, consectetuer adipiscing elit.Maecenas porttitor congue massa.Fusce posuere, magna sed pulvinar ultricies, purus lectus malesuada libero, sit amet commodo magna eros quis urna.</a:t>
            </a:r>
          </a:p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viverra imperdiet enim.Fusce est.Vivamus a tellus.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 habitant morbi tristique senectus et netus et malesuada fames ac turpis egestas.Proin pharetra nonummy pede.Mauris et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1014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一群在晚霞中将毕业帽扔向天空的学生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长方形 30" descr="装饰元素">
            <a:extLst>
              <a:ext uri="{FF2B5EF4-FFF2-40B4-BE49-F238E27FC236}">
                <a16:creationId xmlns:a16="http://schemas.microsoft.com/office/drawing/2014/main" id="{340A7491-C312-4D36-BA63-6F859CD81D66}"/>
              </a:ext>
            </a:extLst>
          </p:cNvPr>
          <p:cNvSpPr/>
          <p:nvPr/>
        </p:nvSpPr>
        <p:spPr>
          <a:xfrm>
            <a:off x="0" y="11252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</a:rPr>
              <a:t>LOREM IPSUM DOLOR SIT AMET, CONSECTETUER ADIPISCING ELIT. </a:t>
            </a:r>
            <a:endParaRPr lang="zh-CN" altLang="en-GB">
              <a:latin typeface="Microsoft YaHei UI" panose="020B0503020204020204" pitchFamily="34" charset="-122"/>
            </a:endParaRPr>
          </a:p>
        </p:txBody>
      </p:sp>
      <p:grpSp>
        <p:nvGrpSpPr>
          <p:cNvPr id="7" name="组 6" descr="装饰元素">
            <a:extLst>
              <a:ext uri="{FF2B5EF4-FFF2-40B4-BE49-F238E27FC236}">
                <a16:creationId xmlns:a16="http://schemas.microsoft.com/office/drawing/2014/main" id="{F5325EDA-7343-463C-83EC-5D799E8B8195}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任意多边形：形状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：形状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：形状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：形状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：形状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" name="组 4" descr="装饰元素">
            <a:extLst>
              <a:ext uri="{FF2B5EF4-FFF2-40B4-BE49-F238E27FC236}">
                <a16:creationId xmlns:a16="http://schemas.microsoft.com/office/drawing/2014/main" id="{1A141F7B-AE96-45F9-BC57-F7C86174910A}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长方形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形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8" name="灯片编号占位符 5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15</a:t>
            </a:fld>
            <a:endParaRPr lang="zh-CN" altLang="en-GB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7" name="文本占位符 86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amet, consectetuer adipiscing elit.Maecenas porttitor congue massa.Fusce posuere, magna sed pulvinar ultricies, purus lectus malesuada libero, sit amet commodo magna eros quis urna.</a:t>
            </a:r>
          </a:p>
          <a:p>
            <a:pPr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viverra imperdiet enim.Fusce est.Vivamus a tellus.</a:t>
            </a:r>
            <a:endParaRPr lang="zh-CN" altLang="en-US" sz="12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 habitant morbi tristique senectus et netus et malesuada fames ac turpis egestas.Proin pharetra nonummy pede.Mauris et orci.</a:t>
            </a:r>
            <a:endParaRPr lang="zh-CN" altLang="en-US" sz="12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0" name="内容占位符 79" descr="打开的书">
            <a:extLst>
              <a:ext uri="{FF2B5EF4-FFF2-40B4-BE49-F238E27FC236}">
                <a16:creationId xmlns:a16="http://schemas.microsoft.com/office/drawing/2014/main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493" y="2305050"/>
            <a:ext cx="547688" cy="547688"/>
          </a:xfrm>
        </p:spPr>
      </p:pic>
      <p:sp>
        <p:nvSpPr>
          <p:cNvPr id="88" name="文本占位符 87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amet, consectetuer adipiscing elit.Maecenas porttitor congue massa.Fusce posuere, magna sed pulvinar ultricies, purus lectus malesuada libero, sit amet commodo magna eros quis urna.</a:t>
            </a:r>
          </a:p>
          <a:p>
            <a:pPr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viverra imperdiet enim.Fusce est.Vivamus a tellus.</a:t>
            </a:r>
            <a:endParaRPr lang="zh-CN" altLang="en-US" sz="12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 habitant morbi tristique senectus et netus et malesuada fames ac turpis egestas.Proin pharetra nonummy pede.Mauris et orci.</a:t>
            </a:r>
            <a:endParaRPr lang="zh-CN" altLang="en-US" sz="12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GB" sz="12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5" name="内容占位符 94" descr="显微镜">
            <a:extLst>
              <a:ext uri="{FF2B5EF4-FFF2-40B4-BE49-F238E27FC236}">
                <a16:creationId xmlns:a16="http://schemas.microsoft.com/office/drawing/2014/main" id="{96991F60-484C-4906-ADB8-676435D3D6E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493" y="4505325"/>
            <a:ext cx="547688" cy="547688"/>
          </a:xfrm>
        </p:spPr>
      </p:pic>
      <p:cxnSp>
        <p:nvCxnSpPr>
          <p:cNvPr id="65" name="直接连接符​​(S) 64" descr="装饰元素">
            <a:extLst>
              <a:ext uri="{FF2B5EF4-FFF2-40B4-BE49-F238E27FC236}">
                <a16:creationId xmlns:a16="http://schemas.microsoft.com/office/drawing/2014/main" id="{A4132B5C-BDF2-4C9A-B21E-BDD2CD03A542}"/>
              </a:ext>
            </a:extLst>
          </p:cNvPr>
          <p:cNvCxnSpPr/>
          <p:nvPr/>
        </p:nvCxnSpPr>
        <p:spPr>
          <a:xfrm>
            <a:off x="2080210" y="3553688"/>
            <a:ext cx="749808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219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两个在桥上向下俯瞰的男孩。">
            <a:extLst>
              <a:ext uri="{FF2B5EF4-FFF2-40B4-BE49-F238E27FC236}">
                <a16:creationId xmlns:a16="http://schemas.microsoft.com/office/drawing/2014/main" id="{B4DB50D3-94C9-4471-8076-F037B6C11D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2000" cy="6858000"/>
          </a:xfrm>
        </p:spPr>
      </p:pic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A7DE1A1C-1BA0-439B-99B1-C80C5806DE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sed pulvinar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viverra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imperdiet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enim.Fusce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est.Vivamus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habitant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morbi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tristique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senectus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fames ac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turpis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egestas.Proin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pharetra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nonummy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pede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</a:rPr>
              <a:t>LOREM IPSUM DOLOR SIT AMET, CONSECTETUER ADIPISCING ELIT. </a:t>
            </a:r>
            <a:endParaRPr lang="zh-CN" altLang="en-US">
              <a:latin typeface="Microsoft YaHei UI" panose="020B0503020204020204" pitchFamily="34" charset="-122"/>
            </a:endParaRPr>
          </a:p>
        </p:txBody>
      </p:sp>
      <p:pic>
        <p:nvPicPr>
          <p:cNvPr id="40" name="内容占位符 79" descr="打开的书">
            <a:extLst>
              <a:ext uri="{FF2B5EF4-FFF2-40B4-BE49-F238E27FC236}">
                <a16:creationId xmlns:a16="http://schemas.microsoft.com/office/drawing/2014/main" id="{C997398D-3BA0-47F4-93CE-55576CE45E2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grpSp>
        <p:nvGrpSpPr>
          <p:cNvPr id="7" name="组 6" descr="装饰元素">
            <a:extLst>
              <a:ext uri="{FF2B5EF4-FFF2-40B4-BE49-F238E27FC236}">
                <a16:creationId xmlns:a16="http://schemas.microsoft.com/office/drawing/2014/main" id="{F5325EDA-7343-463C-83EC-5D799E8B8195}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任意多边形：形状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：形状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：形状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：形状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：形状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" name="组 4" descr="装饰元素">
            <a:extLst>
              <a:ext uri="{FF2B5EF4-FFF2-40B4-BE49-F238E27FC236}">
                <a16:creationId xmlns:a16="http://schemas.microsoft.com/office/drawing/2014/main" id="{1A141F7B-AE96-45F9-BC57-F7C86174910A}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长方形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形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0FD571BD-7BCF-4777-BAD5-51B3EB30BBF7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16</a:t>
            </a:fld>
            <a:endParaRPr lang="zh-CN" altLang="en-US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267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5336101E-D654-46D8-A983-BF46C5D865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sed pulvinar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rt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viverra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imperdiet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enim.Fusce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est.Vivamus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habitant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morbi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tristique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senectus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fames ac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turpis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egestas.Proin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pharetra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nonummy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pede.Mauris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orci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sed pulvinar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viverra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imperdiet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enim.Fusce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est.Vivamus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habitant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morbi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tristique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senectus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fames ac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turpis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egestas.Proin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pharetra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nonummy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pede.Mauris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orci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sed pulvinar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viverra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imperdiet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enim.Fusce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est.Vivamus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habitant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morbi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tristique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senectus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fames ac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turpis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egestas.Proin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pharetra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nonummy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pede.Mauris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orci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GB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</a:rPr>
              <a:t>LOREM IPSUM DOLOR SIT AMET, CONSECTETUER ADIPISCING ELIT. </a:t>
            </a:r>
            <a:endParaRPr lang="zh-CN" altLang="en-GB">
              <a:latin typeface="Microsoft YaHei UI" panose="020B0503020204020204" pitchFamily="34" charset="-122"/>
            </a:endParaRPr>
          </a:p>
        </p:txBody>
      </p:sp>
      <p:pic>
        <p:nvPicPr>
          <p:cNvPr id="27" name="内容占位符 79" descr="打开的书">
            <a:extLst>
              <a:ext uri="{FF2B5EF4-FFF2-40B4-BE49-F238E27FC236}">
                <a16:creationId xmlns:a16="http://schemas.microsoft.com/office/drawing/2014/main" id="{EBEE0E99-191F-4498-9399-4BA8BCD3E66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6473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/>
              <a:t>LOREM IPSUM DOLOR SIT AMET, CONSECTETUER ADIPISCING ELIT. </a:t>
            </a:r>
            <a:endParaRPr lang="zh-CN" altLang="en-GB"/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5018DA92-5FF3-4104-A4AD-2CBC58FC3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426567"/>
              </p:ext>
            </p:extLst>
          </p:nvPr>
        </p:nvGraphicFramePr>
        <p:xfrm>
          <a:off x="633186" y="1512416"/>
          <a:ext cx="10949215" cy="382074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189843">
                  <a:extLst>
                    <a:ext uri="{9D8B030D-6E8A-4147-A177-3AD203B41FA5}">
                      <a16:colId xmlns:a16="http://schemas.microsoft.com/office/drawing/2014/main" val="2752061506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3057165699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932898841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1832443924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1078784030"/>
                    </a:ext>
                  </a:extLst>
                </a:gridCol>
              </a:tblGrid>
              <a:tr h="545821">
                <a:tc>
                  <a:txBody>
                    <a:bodyPr/>
                    <a:lstStyle/>
                    <a:p>
                      <a:pPr algn="ctr" rtl="0"/>
                      <a:r>
                        <a:rPr lang="zh-cn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职务</a:t>
                      </a:r>
                      <a:endParaRPr lang="en-GB" b="1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职务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职务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职务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职务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578168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539862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435978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075193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034183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849101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01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59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以 Arial 视图显示的螺旋梯">
            <a:extLst>
              <a:ext uri="{FF2B5EF4-FFF2-40B4-BE49-F238E27FC236}">
                <a16:creationId xmlns:a16="http://schemas.microsoft.com/office/drawing/2014/main" id="{FEB910A3-4C94-4A0C-AC72-88985A7BA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6" name="图片占位符 5" descr="打开的书，背景为观众正在观看比赛">
            <a:extLst>
              <a:ext uri="{FF2B5EF4-FFF2-40B4-BE49-F238E27FC236}">
                <a16:creationId xmlns:a16="http://schemas.microsoft.com/office/drawing/2014/main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6"/>
            <a:ext cx="5005614" cy="1171265"/>
          </a:xfrm>
        </p:spPr>
        <p:txBody>
          <a:bodyPr rtlCol="0"/>
          <a:lstStyle/>
          <a:p>
            <a:pPr rtl="0"/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consectetuer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elit.Maecenas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porttitor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congue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massa.Fusce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posuere</a:t>
            </a:r>
            <a:r>
              <a:rPr lang="en-US" altLang="zh-CN" dirty="0">
                <a:solidFill>
                  <a:schemeClr val="bg1"/>
                </a:solidFill>
              </a:rPr>
              <a:t>, magna sed pulvinar </a:t>
            </a:r>
            <a:r>
              <a:rPr lang="en-US" altLang="zh-CN" dirty="0" err="1">
                <a:solidFill>
                  <a:schemeClr val="bg1"/>
                </a:solidFill>
              </a:rPr>
              <a:t>ultricies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purus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lectus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malesuada</a:t>
            </a:r>
            <a:r>
              <a:rPr lang="en-US" altLang="zh-CN" dirty="0">
                <a:solidFill>
                  <a:schemeClr val="bg1"/>
                </a:solidFill>
              </a:rPr>
              <a:t> libero,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commodo</a:t>
            </a:r>
            <a:r>
              <a:rPr lang="en-US" altLang="zh-CN" dirty="0">
                <a:solidFill>
                  <a:schemeClr val="bg1"/>
                </a:solidFill>
              </a:rPr>
              <a:t> magna </a:t>
            </a:r>
            <a:r>
              <a:rPr lang="en-US" altLang="zh-CN" dirty="0" err="1">
                <a:solidFill>
                  <a:schemeClr val="bg1"/>
                </a:solidFill>
              </a:rPr>
              <a:t>eros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quis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urna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3" name="标题 32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8" name="长方形 7" descr="装饰元素">
            <a:extLst>
              <a:ext uri="{FF2B5EF4-FFF2-40B4-BE49-F238E27FC236}">
                <a16:creationId xmlns:a16="http://schemas.microsoft.com/office/drawing/2014/main" id="{4E4A96D9-2D70-4D9E-B61C-9B23F3FD5161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 descr="装饰元素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19</a:t>
            </a:fld>
            <a:endParaRPr lang="zh-CN" altLang="en-GB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731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Arial 视图，男孩坐在笔记本电脑前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1" name="组 10" descr="装饰元素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长方形 13" descr="装饰元素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 descr="装饰元素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4" name="灯片编号占位符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2</a:t>
            </a:fld>
            <a:endParaRPr lang="zh-CN" altLang="en-GB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3225209"/>
            <a:ext cx="2834640" cy="2861270"/>
          </a:xfrm>
        </p:spPr>
        <p:txBody>
          <a:bodyPr rtlCol="0"/>
          <a:lstStyle/>
          <a:p>
            <a:pPr rtl="0"/>
            <a:endParaRPr lang="en-US" altLang="zh-CN" dirty="0"/>
          </a:p>
          <a:p>
            <a:pPr rtl="0"/>
            <a:endParaRPr lang="en-US" altLang="zh-CN" dirty="0"/>
          </a:p>
          <a:p>
            <a:pPr rtl="0"/>
            <a:endParaRPr lang="zh-CN" altLang="en-GB" dirty="0"/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50124" y="2731774"/>
            <a:ext cx="5795630" cy="3130551"/>
          </a:xfrm>
        </p:spPr>
        <p:txBody>
          <a:bodyPr rtlCol="0"/>
          <a:lstStyle/>
          <a:p>
            <a:pPr rtl="0"/>
            <a:r>
              <a:rPr lang="zh-CN" altLang="en-US" sz="2400" dirty="0"/>
              <a:t>含义：</a:t>
            </a:r>
            <a:endParaRPr lang="en-US" altLang="zh-CN" sz="2400" dirty="0"/>
          </a:p>
          <a:p>
            <a:pPr rtl="0"/>
            <a:r>
              <a:rPr lang="zh-CN" altLang="en-US" sz="2400" dirty="0"/>
              <a:t>一般将来时表示将来某个时间将要发生的动作、存在的状态或将来经常反复发生的动作，常与一些表示将来的时间状语和状语从句连用。</a:t>
            </a:r>
            <a:endParaRPr lang="en-US" altLang="zh-CN" sz="2400" dirty="0"/>
          </a:p>
          <a:p>
            <a:pPr rtl="0"/>
            <a:endParaRPr lang="en-US" altLang="zh-CN" sz="2400" dirty="0"/>
          </a:p>
          <a:p>
            <a:pPr rtl="0"/>
            <a:endParaRPr lang="zh-CN" altLang="en-US" dirty="0"/>
          </a:p>
        </p:txBody>
      </p:sp>
      <p:pic>
        <p:nvPicPr>
          <p:cNvPr id="35" name="内容占位符 34" descr="打开的书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7886" y="1981200"/>
            <a:ext cx="548640" cy="548640"/>
          </a:xfrm>
        </p:spPr>
      </p:pic>
      <p:pic>
        <p:nvPicPr>
          <p:cNvPr id="36" name="内容占位符 35" descr="奖牌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9558" y="1981200"/>
            <a:ext cx="548640" cy="548640"/>
          </a:xfr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5400" dirty="0"/>
              <a:t>一般将来时</a:t>
            </a:r>
            <a:endParaRPr lang="zh-CN" altLang="en-GB" sz="5400" dirty="0"/>
          </a:p>
        </p:txBody>
      </p:sp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 descr="时钟特写">
            <a:extLst>
              <a:ext uri="{FF2B5EF4-FFF2-40B4-BE49-F238E27FC236}">
                <a16:creationId xmlns:a16="http://schemas.microsoft.com/office/drawing/2014/main" id="{83B20FBB-8217-4FB0-BC35-E49BA9252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图片占位符 4" descr="头上戴着耳机、肩上背着背包、手里捧着活页夹/书籍的女孩">
            <a:extLst>
              <a:ext uri="{FF2B5EF4-FFF2-40B4-BE49-F238E27FC236}">
                <a16:creationId xmlns:a16="http://schemas.microsoft.com/office/drawing/2014/main" id="{68B6FFC1-6A21-4DAC-82BC-F2966925C1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grpSp>
        <p:nvGrpSpPr>
          <p:cNvPr id="9" name="组 8" descr="装饰元素">
            <a:extLst>
              <a:ext uri="{FF2B5EF4-FFF2-40B4-BE49-F238E27FC236}">
                <a16:creationId xmlns:a16="http://schemas.microsoft.com/office/drawing/2014/main" id="{E7969C14-1078-4610-9BC5-74119C9B87BE}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任意多边形：形状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：形状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长方形 13" descr="装饰元素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 descr="装饰元素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6"/>
            <a:ext cx="5005614" cy="1171265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consectetuer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elit.Maecenas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porttitor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congue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massa.Fusce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posuere</a:t>
            </a:r>
            <a:r>
              <a:rPr lang="en-US" altLang="zh-CN" dirty="0">
                <a:solidFill>
                  <a:schemeClr val="bg1"/>
                </a:solidFill>
              </a:rPr>
              <a:t>, magna sed pulvinar </a:t>
            </a:r>
            <a:r>
              <a:rPr lang="en-US" altLang="zh-CN" dirty="0" err="1">
                <a:solidFill>
                  <a:schemeClr val="bg1"/>
                </a:solidFill>
              </a:rPr>
              <a:t>ultricies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purus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lectus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malesuada</a:t>
            </a:r>
            <a:r>
              <a:rPr lang="en-US" altLang="zh-CN" dirty="0">
                <a:solidFill>
                  <a:schemeClr val="bg1"/>
                </a:solidFill>
              </a:rPr>
              <a:t> libero,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commodo</a:t>
            </a:r>
            <a:r>
              <a:rPr lang="en-US" altLang="zh-CN" dirty="0">
                <a:solidFill>
                  <a:schemeClr val="bg1"/>
                </a:solidFill>
              </a:rPr>
              <a:t> magna </a:t>
            </a:r>
            <a:r>
              <a:rPr lang="en-US" altLang="zh-CN" dirty="0" err="1">
                <a:solidFill>
                  <a:schemeClr val="bg1"/>
                </a:solidFill>
              </a:rPr>
              <a:t>eros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quis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urna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3" name="标题 32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20</a:t>
            </a:fld>
            <a:endParaRPr lang="zh-CN" altLang="en-GB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4334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 descr="图书馆书架前的男孩">
            <a:extLst>
              <a:ext uri="{FF2B5EF4-FFF2-40B4-BE49-F238E27FC236}">
                <a16:creationId xmlns:a16="http://schemas.microsoft.com/office/drawing/2014/main" id="{141CBC39-54B4-4424-84FB-FDAABDFFAE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图片占位符 4" descr="一个人正在读书">
            <a:extLst>
              <a:ext uri="{FF2B5EF4-FFF2-40B4-BE49-F238E27FC236}">
                <a16:creationId xmlns:a16="http://schemas.microsoft.com/office/drawing/2014/main" id="{70316739-C7FA-4487-B86B-6CE17B09B0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9" name="组 8" descr="装饰元素">
            <a:extLst>
              <a:ext uri="{FF2B5EF4-FFF2-40B4-BE49-F238E27FC236}">
                <a16:creationId xmlns:a16="http://schemas.microsoft.com/office/drawing/2014/main" id="{E7969C14-1078-4610-9BC5-74119C9B87BE}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任意多边形：形状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：形状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长方形 13" descr="装饰元素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 descr="装饰元素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7"/>
            <a:ext cx="5005614" cy="1142238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consectetuer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elit.Maecenas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porttitor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congue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massa.Fusce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posuere</a:t>
            </a:r>
            <a:r>
              <a:rPr lang="en-US" altLang="zh-CN" dirty="0">
                <a:solidFill>
                  <a:schemeClr val="bg1"/>
                </a:solidFill>
              </a:rPr>
              <a:t>, magna sed pulvinar </a:t>
            </a:r>
            <a:r>
              <a:rPr lang="en-US" altLang="zh-CN" dirty="0" err="1">
                <a:solidFill>
                  <a:schemeClr val="bg1"/>
                </a:solidFill>
              </a:rPr>
              <a:t>ultricies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purus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lectus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malesuada</a:t>
            </a:r>
            <a:r>
              <a:rPr lang="en-US" altLang="zh-CN" dirty="0">
                <a:solidFill>
                  <a:schemeClr val="bg1"/>
                </a:solidFill>
              </a:rPr>
              <a:t> libero,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commodo</a:t>
            </a:r>
            <a:r>
              <a:rPr lang="en-US" altLang="zh-CN" dirty="0">
                <a:solidFill>
                  <a:schemeClr val="bg1"/>
                </a:solidFill>
              </a:rPr>
              <a:t> magna </a:t>
            </a:r>
            <a:r>
              <a:rPr lang="en-US" altLang="zh-CN" dirty="0" err="1">
                <a:solidFill>
                  <a:schemeClr val="bg1"/>
                </a:solidFill>
              </a:rPr>
              <a:t>eros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quis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urna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3" name="标题 32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21</a:t>
            </a:fld>
            <a:endParaRPr lang="zh-CN" altLang="en-GB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5927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一群奔跑的学生">
            <a:extLst>
              <a:ext uri="{FF2B5EF4-FFF2-40B4-BE49-F238E27FC236}">
                <a16:creationId xmlns:a16="http://schemas.microsoft.com/office/drawing/2014/main" id="{AEEE5BA3-06F1-4026-A0BB-B08891F46E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grpSp>
        <p:nvGrpSpPr>
          <p:cNvPr id="9" name="组 8" descr="装饰元素">
            <a:extLst>
              <a:ext uri="{FF2B5EF4-FFF2-40B4-BE49-F238E27FC236}">
                <a16:creationId xmlns:a16="http://schemas.microsoft.com/office/drawing/2014/main" id="{E7969C14-1078-4610-9BC5-74119C9B87BE}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任意多边形：形状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：形状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长方形 13" descr="装饰元素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 descr="装饰元素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6"/>
            <a:ext cx="5005614" cy="1217213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zh-CN" dirty="0">
                <a:solidFill>
                  <a:schemeClr val="tx1"/>
                </a:solidFill>
              </a:rPr>
              <a:t>Lorem ipsum dolor sit </a:t>
            </a:r>
            <a:r>
              <a:rPr lang="en-US" altLang="zh-CN" dirty="0" err="1">
                <a:solidFill>
                  <a:schemeClr val="tx1"/>
                </a:solidFill>
              </a:rPr>
              <a:t>amet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consectetuer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adipiscing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elit.Maecenas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porttitor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congue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massa.Fusce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posuere</a:t>
            </a:r>
            <a:r>
              <a:rPr lang="en-US" altLang="zh-CN" dirty="0">
                <a:solidFill>
                  <a:schemeClr val="tx1"/>
                </a:solidFill>
              </a:rPr>
              <a:t>, magna sed pulvinar </a:t>
            </a:r>
            <a:r>
              <a:rPr lang="en-US" altLang="zh-CN" dirty="0" err="1">
                <a:solidFill>
                  <a:schemeClr val="tx1"/>
                </a:solidFill>
              </a:rPr>
              <a:t>ultricies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purus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lectus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malesuada</a:t>
            </a:r>
            <a:r>
              <a:rPr lang="en-US" altLang="zh-CN" dirty="0">
                <a:solidFill>
                  <a:schemeClr val="tx1"/>
                </a:solidFill>
              </a:rPr>
              <a:t> libero, sit </a:t>
            </a:r>
            <a:r>
              <a:rPr lang="en-US" altLang="zh-CN" dirty="0" err="1">
                <a:solidFill>
                  <a:schemeClr val="tx1"/>
                </a:solidFill>
              </a:rPr>
              <a:t>amet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commodo</a:t>
            </a:r>
            <a:r>
              <a:rPr lang="en-US" altLang="zh-CN" dirty="0">
                <a:solidFill>
                  <a:schemeClr val="tx1"/>
                </a:solidFill>
              </a:rPr>
              <a:t> magna </a:t>
            </a:r>
            <a:r>
              <a:rPr lang="en-US" altLang="zh-CN" dirty="0" err="1">
                <a:solidFill>
                  <a:schemeClr val="tx1"/>
                </a:solidFill>
              </a:rPr>
              <a:t>eros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quis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urna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标题 32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tx1"/>
                </a:solidFill>
              </a:rPr>
              <a:t>LOREM IPSUM DOLOR SIT AMET, CONSECTETUER ADIPISCING ELIT. </a:t>
            </a: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D803F682-0E68-4ECD-A92D-F73743FF2E60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22</a:t>
            </a:fld>
            <a:endParaRPr lang="zh-CN" altLang="en-GB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6" name="图片占位符 15" descr="地上的一堆书">
            <a:extLst>
              <a:ext uri="{FF2B5EF4-FFF2-40B4-BE49-F238E27FC236}">
                <a16:creationId xmlns:a16="http://schemas.microsoft.com/office/drawing/2014/main" id="{4E408D58-0A21-4D16-A8D8-54C17D5AD4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6529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对着笔记本电脑屏幕大小的人">
            <a:extLst>
              <a:ext uri="{FF2B5EF4-FFF2-40B4-BE49-F238E27FC236}">
                <a16:creationId xmlns:a16="http://schemas.microsoft.com/office/drawing/2014/main" id="{9402120B-1989-41A6-9ED1-21A56316A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pic>
        <p:nvPicPr>
          <p:cNvPr id="5" name="图片占位符 4" descr="一群毕业生">
            <a:extLst>
              <a:ext uri="{FF2B5EF4-FFF2-40B4-BE49-F238E27FC236}">
                <a16:creationId xmlns:a16="http://schemas.microsoft.com/office/drawing/2014/main" id="{BD0958B7-E663-4510-9C53-EE09FEEB73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grpSp>
        <p:nvGrpSpPr>
          <p:cNvPr id="9" name="组 8" descr="装饰元素">
            <a:extLst>
              <a:ext uri="{FF2B5EF4-FFF2-40B4-BE49-F238E27FC236}">
                <a16:creationId xmlns:a16="http://schemas.microsoft.com/office/drawing/2014/main" id="{E7969C14-1078-4610-9BC5-74119C9B87BE}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任意多边形：形状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：形状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长方形 13" descr="装饰元素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 descr="装饰元素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6"/>
            <a:ext cx="5005614" cy="1217213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consectetuer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elit.Maecenas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porttitor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congue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massa.Fusce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posuere</a:t>
            </a:r>
            <a:r>
              <a:rPr lang="en-US" altLang="zh-CN" dirty="0">
                <a:solidFill>
                  <a:schemeClr val="bg1"/>
                </a:solidFill>
              </a:rPr>
              <a:t>, magna sed pulvinar </a:t>
            </a:r>
            <a:r>
              <a:rPr lang="en-US" altLang="zh-CN" dirty="0" err="1">
                <a:solidFill>
                  <a:schemeClr val="bg1"/>
                </a:solidFill>
              </a:rPr>
              <a:t>ultricies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purus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lectus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malesuada</a:t>
            </a:r>
            <a:r>
              <a:rPr lang="en-US" altLang="zh-CN" dirty="0">
                <a:solidFill>
                  <a:schemeClr val="bg1"/>
                </a:solidFill>
              </a:rPr>
              <a:t> libero,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commodo</a:t>
            </a:r>
            <a:r>
              <a:rPr lang="en-US" altLang="zh-CN" dirty="0">
                <a:solidFill>
                  <a:schemeClr val="bg1"/>
                </a:solidFill>
              </a:rPr>
              <a:t> magna </a:t>
            </a:r>
            <a:r>
              <a:rPr lang="en-US" altLang="zh-CN" dirty="0" err="1">
                <a:solidFill>
                  <a:schemeClr val="bg1"/>
                </a:solidFill>
              </a:rPr>
              <a:t>eros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quis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urna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3" name="标题 32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B7F99E8F-CFBF-4A36-93EC-B66007DF4F2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23</a:t>
            </a:fld>
            <a:endParaRPr lang="zh-CN" altLang="en-GB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2026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一群坐在木桌旁的人&#10;">
            <a:extLst>
              <a:ext uri="{FF2B5EF4-FFF2-40B4-BE49-F238E27FC236}">
                <a16:creationId xmlns:a16="http://schemas.microsoft.com/office/drawing/2014/main" id="{D48306FF-9A46-43AC-BC11-DE5D9F2D18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</p:spPr>
      </p:pic>
      <p:sp>
        <p:nvSpPr>
          <p:cNvPr id="52" name="长方形 51" descr="装饰元素">
            <a:extLst>
              <a:ext uri="{FF2B5EF4-FFF2-40B4-BE49-F238E27FC236}">
                <a16:creationId xmlns:a16="http://schemas.microsoft.com/office/drawing/2014/main" id="{31664CF3-C0D1-4769-8E59-8694AF07951A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2" name="标题 41">
            <a:extLst>
              <a:ext uri="{FF2B5EF4-FFF2-40B4-BE49-F238E27FC236}">
                <a16:creationId xmlns:a16="http://schemas.microsoft.com/office/drawing/2014/main" id="{72FCEAE4-FA74-4446-B2F5-9AFA2DA13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80" y="2142271"/>
            <a:ext cx="5578995" cy="879928"/>
          </a:xfrm>
        </p:spPr>
        <p:txBody>
          <a:bodyPr rtlCol="0"/>
          <a:lstStyle/>
          <a:p>
            <a:pPr rtl="0"/>
            <a:r>
              <a:rPr lang="zh-CN" altLang="en-US" b="0"/>
              <a:t>谢谢</a:t>
            </a:r>
            <a:endParaRPr lang="zh-CN" altLang="en-GB" b="0"/>
          </a:p>
        </p:txBody>
      </p:sp>
      <p:sp>
        <p:nvSpPr>
          <p:cNvPr id="80" name="文本占位符 79">
            <a:extLst>
              <a:ext uri="{FF2B5EF4-FFF2-40B4-BE49-F238E27FC236}">
                <a16:creationId xmlns:a16="http://schemas.microsoft.com/office/drawing/2014/main" id="{40F0AA8D-0756-4350-8005-9BCD0DDB3B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zh-CN" altLang="en-US"/>
              <a:t>姓名</a:t>
            </a:r>
            <a:endParaRPr lang="zh-CN" altLang="en-GB"/>
          </a:p>
        </p:txBody>
      </p:sp>
      <p:sp>
        <p:nvSpPr>
          <p:cNvPr id="86" name="文本占位符 85">
            <a:extLst>
              <a:ext uri="{FF2B5EF4-FFF2-40B4-BE49-F238E27FC236}">
                <a16:creationId xmlns:a16="http://schemas.microsoft.com/office/drawing/2014/main" id="{60CCF183-9FEB-4677-9379-BC01A7251D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zh-CN" altLang="en-US"/>
              <a:t>电话</a:t>
            </a:r>
            <a:endParaRPr lang="zh-CN" altLang="en-GB"/>
          </a:p>
        </p:txBody>
      </p:sp>
      <p:sp>
        <p:nvSpPr>
          <p:cNvPr id="87" name="文本占位符 86">
            <a:extLst>
              <a:ext uri="{FF2B5EF4-FFF2-40B4-BE49-F238E27FC236}">
                <a16:creationId xmlns:a16="http://schemas.microsoft.com/office/drawing/2014/main" id="{DF3FE72B-F9BD-472F-A413-71BEEF95F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zh-CN" altLang="en-US"/>
              <a:t>电子邮件</a:t>
            </a:r>
            <a:endParaRPr lang="zh-CN" altLang="en-GB"/>
          </a:p>
        </p:txBody>
      </p:sp>
      <p:sp>
        <p:nvSpPr>
          <p:cNvPr id="88" name="文本占位符 87">
            <a:extLst>
              <a:ext uri="{FF2B5EF4-FFF2-40B4-BE49-F238E27FC236}">
                <a16:creationId xmlns:a16="http://schemas.microsoft.com/office/drawing/2014/main" id="{3717E33B-5954-4CDC-B30A-BD21BED6DD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zh-CN" altLang="en-US"/>
              <a:t>网站</a:t>
            </a:r>
            <a:endParaRPr lang="zh-CN" altLang="en-GB"/>
          </a:p>
        </p:txBody>
      </p:sp>
      <p:pic>
        <p:nvPicPr>
          <p:cNvPr id="96" name="内容占位符 95" descr="收件人">
            <a:extLst>
              <a:ext uri="{FF2B5EF4-FFF2-40B4-BE49-F238E27FC236}">
                <a16:creationId xmlns:a16="http://schemas.microsoft.com/office/drawing/2014/main" id="{106CDB5A-A67F-441C-894F-3EDD7AD64C9A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98" name="内容占位符 97" descr="信封">
            <a:extLst>
              <a:ext uri="{FF2B5EF4-FFF2-40B4-BE49-F238E27FC236}">
                <a16:creationId xmlns:a16="http://schemas.microsoft.com/office/drawing/2014/main" id="{0B9C03E0-6367-44D9-A740-AA6436F075E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/>
      </p:pic>
      <p:pic>
        <p:nvPicPr>
          <p:cNvPr id="100" name="内容占位符 99" descr="链接">
            <a:extLst>
              <a:ext uri="{FF2B5EF4-FFF2-40B4-BE49-F238E27FC236}">
                <a16:creationId xmlns:a16="http://schemas.microsoft.com/office/drawing/2014/main" id="{420E824D-10A7-42CB-A7E8-5298E3E84F02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/>
      </p:pic>
      <p:pic>
        <p:nvPicPr>
          <p:cNvPr id="94" name="内容占位符 93" descr="用户">
            <a:extLst>
              <a:ext uri="{FF2B5EF4-FFF2-40B4-BE49-F238E27FC236}">
                <a16:creationId xmlns:a16="http://schemas.microsoft.com/office/drawing/2014/main" id="{5AC6F288-703B-45A1-9B56-079BD755B2CB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/>
      </p:pic>
      <p:cxnSp>
        <p:nvCxnSpPr>
          <p:cNvPr id="131" name="直接连接符​​(S) 130" descr="装饰元素">
            <a:extLst>
              <a:ext uri="{FF2B5EF4-FFF2-40B4-BE49-F238E27FC236}">
                <a16:creationId xmlns:a16="http://schemas.microsoft.com/office/drawing/2014/main" id="{8695A66A-1D9E-4D4E-9067-DC97380D3FDF}"/>
              </a:ext>
            </a:extLst>
          </p:cNvPr>
          <p:cNvCxnSpPr/>
          <p:nvPr/>
        </p:nvCxnSpPr>
        <p:spPr>
          <a:xfrm>
            <a:off x="756601" y="41430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​​(S) 131" descr="装饰元素">
            <a:extLst>
              <a:ext uri="{FF2B5EF4-FFF2-40B4-BE49-F238E27FC236}">
                <a16:creationId xmlns:a16="http://schemas.microsoft.com/office/drawing/2014/main" id="{529648F7-20E3-4312-823A-D8265A94AF23}"/>
              </a:ext>
            </a:extLst>
          </p:cNvPr>
          <p:cNvCxnSpPr/>
          <p:nvPr/>
        </p:nvCxnSpPr>
        <p:spPr>
          <a:xfrm>
            <a:off x="756601" y="48669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​​(S) 132" descr="装饰元素">
            <a:extLst>
              <a:ext uri="{FF2B5EF4-FFF2-40B4-BE49-F238E27FC236}">
                <a16:creationId xmlns:a16="http://schemas.microsoft.com/office/drawing/2014/main" id="{8F841485-6093-48AB-9892-0FB58675C726}"/>
              </a:ext>
            </a:extLst>
          </p:cNvPr>
          <p:cNvCxnSpPr/>
          <p:nvPr/>
        </p:nvCxnSpPr>
        <p:spPr>
          <a:xfrm>
            <a:off x="756601" y="56162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组 153" descr="装饰元素">
            <a:extLst>
              <a:ext uri="{FF2B5EF4-FFF2-40B4-BE49-F238E27FC236}">
                <a16:creationId xmlns:a16="http://schemas.microsoft.com/office/drawing/2014/main" id="{FF17C705-3351-4B11-BD28-D0CACC12D311}"/>
              </a:ext>
            </a:extLst>
          </p:cNvPr>
          <p:cNvGrpSpPr/>
          <p:nvPr/>
        </p:nvGrpSpPr>
        <p:grpSpPr>
          <a:xfrm>
            <a:off x="822755" y="2930325"/>
            <a:ext cx="469807" cy="79404"/>
            <a:chOff x="9330846" y="5054600"/>
            <a:chExt cx="676275" cy="114300"/>
          </a:xfrm>
          <a:solidFill>
            <a:schemeClr val="bg1"/>
          </a:solidFill>
        </p:grpSpPr>
        <p:sp>
          <p:nvSpPr>
            <p:cNvPr id="155" name="椭圆形 154">
              <a:extLst>
                <a:ext uri="{FF2B5EF4-FFF2-40B4-BE49-F238E27FC236}">
                  <a16:creationId xmlns:a16="http://schemas.microsoft.com/office/drawing/2014/main" id="{925FEBFE-A26D-4E0B-B884-7E186CD878E5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6" name="椭圆形 155">
              <a:extLst>
                <a:ext uri="{FF2B5EF4-FFF2-40B4-BE49-F238E27FC236}">
                  <a16:creationId xmlns:a16="http://schemas.microsoft.com/office/drawing/2014/main" id="{2A24665D-D5CF-4F18-A88A-8E4471800E8D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7" name="椭圆形 156">
              <a:extLst>
                <a:ext uri="{FF2B5EF4-FFF2-40B4-BE49-F238E27FC236}">
                  <a16:creationId xmlns:a16="http://schemas.microsoft.com/office/drawing/2014/main" id="{39F2203F-31BF-4705-AC57-E197602982AA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8" name="椭圆形 157">
              <a:extLst>
                <a:ext uri="{FF2B5EF4-FFF2-40B4-BE49-F238E27FC236}">
                  <a16:creationId xmlns:a16="http://schemas.microsoft.com/office/drawing/2014/main" id="{D4734E32-080E-49F2-89F3-16F0DBB5D130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" name="组 6" descr="装饰元素">
            <a:extLst>
              <a:ext uri="{FF2B5EF4-FFF2-40B4-BE49-F238E27FC236}">
                <a16:creationId xmlns:a16="http://schemas.microsoft.com/office/drawing/2014/main" id="{F5325EDA-7343-463C-83EC-5D799E8B8195}"/>
              </a:ext>
            </a:extLst>
          </p:cNvPr>
          <p:cNvGrpSpPr/>
          <p:nvPr/>
        </p:nvGrpSpPr>
        <p:grpSpPr>
          <a:xfrm>
            <a:off x="9621169" y="0"/>
            <a:ext cx="2570831" cy="6858001"/>
            <a:chOff x="9621170" y="0"/>
            <a:chExt cx="2570831" cy="6858001"/>
          </a:xfrm>
        </p:grpSpPr>
        <p:sp>
          <p:nvSpPr>
            <p:cNvPr id="32" name="任意多边形：形状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：形状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：形状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：形状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：形状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4200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自定义此模板</a:t>
            </a:r>
          </a:p>
        </p:txBody>
      </p:sp>
      <p:sp>
        <p:nvSpPr>
          <p:cNvPr id="8" name="文本框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921168"/>
            <a:ext cx="9096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zh-CN" altLang="en-US" sz="6000" u="sng" dirty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模板编辑说明和反馈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背着书包，推着自行车前行的男孩">
            <a:extLst>
              <a:ext uri="{FF2B5EF4-FFF2-40B4-BE49-F238E27FC236}">
                <a16:creationId xmlns:a16="http://schemas.microsoft.com/office/drawing/2014/main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6125" y="0"/>
            <a:ext cx="5355875" cy="6858000"/>
          </a:xfrm>
        </p:spPr>
      </p:pic>
      <p:grpSp>
        <p:nvGrpSpPr>
          <p:cNvPr id="11" name="组 10" descr="装饰元素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1661727" y="0"/>
            <a:ext cx="7388298" cy="6858000"/>
            <a:chOff x="1826589" y="0"/>
            <a:chExt cx="7388298" cy="6858000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长方形 13" descr="装饰元素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 descr="装饰元素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灯片编号占位符 5">
            <a:extLst>
              <a:ext uri="{FF2B5EF4-FFF2-40B4-BE49-F238E27FC236}">
                <a16:creationId xmlns:a16="http://schemas.microsoft.com/office/drawing/2014/main" id="{79161314-0A22-4109-A2B1-41E87EFE1E18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3</a:t>
            </a:fld>
            <a:endParaRPr lang="zh-CN" altLang="en-GB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r>
              <a:rPr lang="en-US" altLang="zh-CN" dirty="0"/>
              <a:t>2.Be going to+</a:t>
            </a:r>
            <a:r>
              <a:rPr lang="zh-CN" altLang="en-US" dirty="0"/>
              <a:t>动词原形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表示说话者主管计划打算活着安排要做某事，或根据某种迹象预测某事即将发生。</a:t>
            </a:r>
            <a:endParaRPr lang="en-US" altLang="zh-CN" dirty="0"/>
          </a:p>
          <a:p>
            <a:r>
              <a:rPr lang="en-US" altLang="zh-CN" dirty="0"/>
              <a:t>I’m going to ski tomorrow.</a:t>
            </a:r>
          </a:p>
          <a:p>
            <a:r>
              <a:rPr lang="en-US" altLang="zh-CN" dirty="0"/>
              <a:t>It’s going to be a fine day tomorrow.</a:t>
            </a:r>
          </a:p>
          <a:p>
            <a:pPr rtl="0"/>
            <a:endParaRPr lang="zh-CN" altLang="en-GB" dirty="0"/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r>
              <a:rPr lang="en-US" altLang="zh-CN" dirty="0"/>
              <a:t>1.Will/shall+</a:t>
            </a:r>
            <a:r>
              <a:rPr lang="zh-CN" altLang="en-US" dirty="0"/>
              <a:t>动词原形</a:t>
            </a:r>
            <a:endParaRPr lang="en-US" altLang="zh-CN" dirty="0"/>
          </a:p>
          <a:p>
            <a:r>
              <a:rPr lang="en-US" altLang="zh-CN" dirty="0"/>
              <a:t>Shall  </a:t>
            </a:r>
            <a:r>
              <a:rPr lang="zh-CN" altLang="en-US" dirty="0"/>
              <a:t>用于第一人称</a:t>
            </a:r>
            <a:endParaRPr lang="en-US" altLang="zh-CN" dirty="0"/>
          </a:p>
          <a:p>
            <a:r>
              <a:rPr lang="en-US" altLang="zh-CN" dirty="0"/>
              <a:t>Will </a:t>
            </a:r>
            <a:r>
              <a:rPr lang="zh-CN" altLang="en-US" dirty="0"/>
              <a:t>用于各种人称</a:t>
            </a:r>
            <a:endParaRPr lang="en-US" altLang="zh-CN" dirty="0"/>
          </a:p>
          <a:p>
            <a:r>
              <a:rPr lang="en-US" altLang="zh-CN" dirty="0"/>
              <a:t>He will come back soon.</a:t>
            </a:r>
          </a:p>
          <a:p>
            <a:r>
              <a:rPr lang="zh-CN" altLang="en-US" dirty="0"/>
              <a:t>真题</a:t>
            </a:r>
            <a:endParaRPr lang="en-US" altLang="zh-CN" dirty="0"/>
          </a:p>
          <a:p>
            <a:r>
              <a:rPr lang="en-US" altLang="zh-CN" dirty="0"/>
              <a:t>-We ________ to Yun Brocade Museum with the exchange students this coming summer holiday.</a:t>
            </a:r>
          </a:p>
          <a:p>
            <a:r>
              <a:rPr lang="en-US" altLang="zh-CN" dirty="0"/>
              <a:t>-That’s amazing!</a:t>
            </a:r>
          </a:p>
          <a:p>
            <a:r>
              <a:rPr lang="en-US" altLang="zh-CN" dirty="0" err="1"/>
              <a:t>A.Went</a:t>
            </a:r>
            <a:r>
              <a:rPr lang="en-US" altLang="zh-CN" dirty="0"/>
              <a:t>                         </a:t>
            </a:r>
            <a:r>
              <a:rPr lang="en-US" altLang="zh-CN" dirty="0" err="1"/>
              <a:t>B.go</a:t>
            </a:r>
            <a:r>
              <a:rPr lang="en-US" altLang="zh-CN" dirty="0"/>
              <a:t>   </a:t>
            </a:r>
          </a:p>
          <a:p>
            <a:r>
              <a:rPr lang="en-US" altLang="zh-CN" dirty="0" err="1"/>
              <a:t>C.have</a:t>
            </a:r>
            <a:r>
              <a:rPr lang="en-US" altLang="zh-CN" dirty="0"/>
              <a:t> gone                </a:t>
            </a:r>
            <a:r>
              <a:rPr lang="en-US" altLang="zh-CN" dirty="0" err="1"/>
              <a:t>D.will</a:t>
            </a:r>
            <a:r>
              <a:rPr lang="en-US" altLang="zh-CN" dirty="0"/>
              <a:t> go</a:t>
            </a:r>
          </a:p>
          <a:p>
            <a:pPr rtl="0"/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z="5400" dirty="0"/>
              <a:t>一般将来时</a:t>
            </a:r>
            <a:endParaRPr lang="zh-CN" altLang="en-GB" sz="5400" dirty="0"/>
          </a:p>
        </p:txBody>
      </p:sp>
      <p:pic>
        <p:nvPicPr>
          <p:cNvPr id="35" name="内容占位符 34" descr="打开的书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4975" y="1981200"/>
            <a:ext cx="548640" cy="548640"/>
          </a:xfrm>
        </p:spPr>
      </p:pic>
      <p:pic>
        <p:nvPicPr>
          <p:cNvPr id="36" name="内容占位符 35" descr="奖牌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9558" y="1981200"/>
            <a:ext cx="548640" cy="548640"/>
          </a:xfrm>
        </p:spPr>
      </p:pic>
    </p:spTree>
    <p:extLst>
      <p:ext uri="{BB962C8B-B14F-4D97-AF65-F5344CB8AC3E}">
        <p14:creationId xmlns:p14="http://schemas.microsoft.com/office/powerpoint/2010/main" val="2118823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86337FC2-8B69-44DE-9AD3-EDF177DB8D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二者辨析</a:t>
            </a:r>
            <a:endParaRPr lang="en-US" altLang="zh-CN" dirty="0"/>
          </a:p>
          <a:p>
            <a:r>
              <a:rPr lang="en-US" altLang="zh-CN" dirty="0"/>
              <a:t>Be going to do</a:t>
            </a:r>
            <a:r>
              <a:rPr lang="zh-CN" altLang="en-US" dirty="0"/>
              <a:t>指已计划过或思考过的意图或打算，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未事先思考或未计划而临时做出的决定</a:t>
            </a:r>
            <a:r>
              <a:rPr lang="en-US" altLang="zh-CN" dirty="0"/>
              <a:t>;be going to do</a:t>
            </a:r>
            <a:r>
              <a:rPr lang="zh-CN" altLang="en-US" dirty="0"/>
              <a:t>可表示客观迹象表明马上要发生的事情，</a:t>
            </a:r>
            <a:r>
              <a:rPr lang="en-US" altLang="zh-CN" dirty="0"/>
              <a:t>will do </a:t>
            </a:r>
            <a:r>
              <a:rPr lang="zh-CN" altLang="en-US" dirty="0"/>
              <a:t>说明说话者的主观意识。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。</a:t>
            </a:r>
            <a:r>
              <a:rPr lang="en-US" altLang="zh-CN" dirty="0"/>
              <a:t>Be to do</a:t>
            </a:r>
            <a:r>
              <a:rPr lang="zh-CN" altLang="en-US" dirty="0"/>
              <a:t>按计划约定职责义务必须去做的事情</a:t>
            </a:r>
            <a:endParaRPr lang="en-US" altLang="zh-CN" dirty="0"/>
          </a:p>
          <a:p>
            <a:r>
              <a:rPr lang="en-US" altLang="zh-CN" dirty="0"/>
              <a:t>The girls are to go to school next week.</a:t>
            </a:r>
          </a:p>
          <a:p>
            <a:endParaRPr lang="en-US" altLang="zh-CN" dirty="0"/>
          </a:p>
          <a:p>
            <a:r>
              <a:rPr lang="en-US" altLang="zh-CN" dirty="0"/>
              <a:t>5.Be about to do</a:t>
            </a:r>
            <a:r>
              <a:rPr lang="zh-CN" altLang="en-US" dirty="0"/>
              <a:t>客观上马上就要发生的事情，不与具体的时间状语连用</a:t>
            </a:r>
            <a:endParaRPr lang="en-US" altLang="zh-CN" dirty="0"/>
          </a:p>
          <a:p>
            <a:r>
              <a:rPr lang="en-US" altLang="zh-CN" dirty="0"/>
              <a:t>Don’t go out. We are about to have dinner.</a:t>
            </a:r>
          </a:p>
          <a:p>
            <a:r>
              <a:rPr lang="en-US" altLang="zh-CN" dirty="0"/>
              <a:t>She is about to leave for Shanghai.</a:t>
            </a:r>
          </a:p>
          <a:p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93571E2E-7753-4996-A222-B8F372527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一般将来时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51B36CF0-B1DC-4DC5-8E18-271F93205B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197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3D673A5B-753F-4E24-82A3-4175A65935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E7A4E6B-72BB-4E8B-9643-44C96763FC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chemeClr val="tx1"/>
                </a:solidFill>
              </a:rPr>
              <a:t>7.</a:t>
            </a:r>
            <a:r>
              <a:rPr lang="zh-CN" altLang="en-US" sz="1800" dirty="0">
                <a:solidFill>
                  <a:schemeClr val="tx1"/>
                </a:solidFill>
              </a:rPr>
              <a:t>现在进行时表将来</a:t>
            </a:r>
            <a:endParaRPr lang="en-US" altLang="zh-CN" sz="1800" dirty="0">
              <a:solidFill>
                <a:schemeClr val="tx1"/>
              </a:solidFill>
            </a:endParaRPr>
          </a:p>
          <a:p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zh-CN" altLang="en-US" sz="1600" dirty="0">
                <a:solidFill>
                  <a:schemeClr val="tx1"/>
                </a:solidFill>
              </a:rPr>
              <a:t>按照计划或安排马上就要发生的动作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6BEBF0B-2504-4B5A-8E1D-05107B2E3A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chemeClr val="tx1"/>
                </a:solidFill>
              </a:rPr>
              <a:t>6.</a:t>
            </a:r>
            <a:r>
              <a:rPr lang="zh-CN" altLang="en-US" sz="1800" dirty="0">
                <a:solidFill>
                  <a:schemeClr val="tx1"/>
                </a:solidFill>
              </a:rPr>
              <a:t>一般现在时表将来</a:t>
            </a:r>
            <a:endParaRPr lang="en-US" altLang="zh-CN" sz="1800" dirty="0">
              <a:solidFill>
                <a:schemeClr val="tx1"/>
              </a:solidFill>
            </a:endParaRPr>
          </a:p>
          <a:p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a.</a:t>
            </a:r>
            <a:r>
              <a:rPr lang="zh-CN" altLang="en-US" sz="1600" dirty="0">
                <a:solidFill>
                  <a:schemeClr val="tx1"/>
                </a:solidFill>
              </a:rPr>
              <a:t>按照时刻表要发生的事情；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b.</a:t>
            </a:r>
            <a:r>
              <a:rPr lang="zh-CN" altLang="en-US" sz="1600" dirty="0">
                <a:solidFill>
                  <a:schemeClr val="tx1"/>
                </a:solidFill>
              </a:rPr>
              <a:t>在时间状语从句中和条件状语从句中用一般现在时表将来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9F2A6A1-31FD-48A7-8AE5-04834F75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>
                <a:solidFill>
                  <a:schemeClr val="tx1"/>
                </a:solidFill>
              </a:rPr>
              <a:t>一般将来时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82C23EC-F87C-4C26-B5B9-CD6AC682C4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06F7F71-2252-471B-A9B9-E1122043D00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DD54EC9F-77FE-45F6-ABAB-49946F40A6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chemeClr val="tx1"/>
                </a:solidFill>
              </a:rPr>
              <a:t>8.</a:t>
            </a:r>
            <a:r>
              <a:rPr lang="zh-CN" altLang="en-US" sz="1800" dirty="0">
                <a:solidFill>
                  <a:schemeClr val="tx1"/>
                </a:solidFill>
              </a:rPr>
              <a:t>一般将来时常用的时间状语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Tomorrow       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in the future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soon                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before long 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this afternoon    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next time 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from now on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next year/month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5A954AD9-1DA3-4692-8362-C80103299C81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592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26851412-B056-4F28-9133-50A0E63436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5BB3BB33-AE32-4BDF-8762-2F7177502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—What is your plan for next weekend</a:t>
            </a:r>
            <a:r>
              <a:rPr lang="zh-CN" altLang="en-US" sz="1600" dirty="0">
                <a:solidFill>
                  <a:schemeClr val="tx1"/>
                </a:solidFill>
              </a:rPr>
              <a:t>， </a:t>
            </a:r>
            <a:r>
              <a:rPr lang="en-US" altLang="zh-CN" sz="1600" dirty="0">
                <a:solidFill>
                  <a:schemeClr val="tx1"/>
                </a:solidFill>
              </a:rPr>
              <a:t>Lingling?</a:t>
            </a: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—I</a:t>
            </a:r>
            <a:r>
              <a:rPr lang="en-US" altLang="zh-CN" sz="1600" u="sng" dirty="0">
                <a:solidFill>
                  <a:schemeClr val="tx1"/>
                </a:solidFill>
              </a:rPr>
              <a:t>       </a:t>
            </a:r>
            <a:r>
              <a:rPr lang="en-US" altLang="zh-CN" sz="1600" dirty="0">
                <a:solidFill>
                  <a:schemeClr val="tx1"/>
                </a:solidFill>
              </a:rPr>
              <a:t>volunteer work in the museum.</a:t>
            </a: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A</a:t>
            </a:r>
            <a:r>
              <a:rPr lang="zh-CN" altLang="en-US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was doing	B</a:t>
            </a:r>
            <a:r>
              <a:rPr lang="zh-CN" altLang="en-US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did	C</a:t>
            </a:r>
            <a:r>
              <a:rPr lang="zh-CN" altLang="en-US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have done	D</a:t>
            </a:r>
            <a:r>
              <a:rPr lang="zh-CN" altLang="en-US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am going to do</a:t>
            </a:r>
          </a:p>
          <a:p>
            <a:endParaRPr lang="zh-CN" altLang="en-US" dirty="0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347360D1-078A-4218-9250-E9780DEB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tx1"/>
                </a:solidFill>
              </a:rPr>
              <a:t>一般将来时（真题）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3F91354D-1524-482B-90DE-1FECF02B79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44DC21F2-5D51-4B4D-88F9-91C8BDDF19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—When ______ you ______ reading Jane Eyre?</a:t>
            </a: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—It’s hard to say. I’m busy recently.</a:t>
            </a: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A</a:t>
            </a:r>
            <a:r>
              <a:rPr lang="zh-CN" altLang="en-US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did</a:t>
            </a:r>
            <a:r>
              <a:rPr lang="zh-CN" altLang="en-US" sz="1600" dirty="0">
                <a:solidFill>
                  <a:schemeClr val="tx1"/>
                </a:solidFill>
              </a:rPr>
              <a:t>； </a:t>
            </a:r>
            <a:r>
              <a:rPr lang="en-US" altLang="zh-CN" sz="1600" dirty="0">
                <a:solidFill>
                  <a:schemeClr val="tx1"/>
                </a:solidFill>
              </a:rPr>
              <a:t>finish	B</a:t>
            </a:r>
            <a:r>
              <a:rPr lang="zh-CN" altLang="en-US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have</a:t>
            </a:r>
            <a:r>
              <a:rPr lang="zh-CN" altLang="en-US" sz="1600" dirty="0">
                <a:solidFill>
                  <a:schemeClr val="tx1"/>
                </a:solidFill>
              </a:rPr>
              <a:t>； </a:t>
            </a:r>
            <a:r>
              <a:rPr lang="en-US" altLang="zh-CN" sz="1600" dirty="0">
                <a:solidFill>
                  <a:schemeClr val="tx1"/>
                </a:solidFill>
              </a:rPr>
              <a:t>finished</a:t>
            </a: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C</a:t>
            </a:r>
            <a:r>
              <a:rPr lang="zh-CN" altLang="en-US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will</a:t>
            </a:r>
            <a:r>
              <a:rPr lang="zh-CN" altLang="en-US" sz="1600" dirty="0">
                <a:solidFill>
                  <a:schemeClr val="tx1"/>
                </a:solidFill>
              </a:rPr>
              <a:t>； </a:t>
            </a:r>
            <a:r>
              <a:rPr lang="en-US" altLang="zh-CN" sz="1600" dirty="0">
                <a:solidFill>
                  <a:schemeClr val="tx1"/>
                </a:solidFill>
              </a:rPr>
              <a:t>finish	D</a:t>
            </a:r>
            <a:r>
              <a:rPr lang="zh-CN" altLang="en-US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do</a:t>
            </a:r>
            <a:r>
              <a:rPr lang="zh-CN" altLang="en-US" sz="1600" dirty="0">
                <a:solidFill>
                  <a:schemeClr val="tx1"/>
                </a:solidFill>
              </a:rPr>
              <a:t>； </a:t>
            </a:r>
            <a:r>
              <a:rPr lang="en-US" altLang="zh-CN" sz="1600" dirty="0">
                <a:solidFill>
                  <a:schemeClr val="tx1"/>
                </a:solidFill>
              </a:rPr>
              <a:t>finish</a:t>
            </a:r>
          </a:p>
          <a:p>
            <a:endParaRPr lang="zh-CN" altLang="en-US" dirty="0"/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30977C82-C458-4D0C-ACE7-6B26F90C0A1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467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1E55453C-92EC-4C89-8300-3EC4ABD893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AE1A78-E3E1-4D9E-9BE6-FE7DB79FB1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1600" dirty="0">
                <a:solidFill>
                  <a:schemeClr val="tx1"/>
                </a:solidFill>
              </a:rPr>
              <a:t>构成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zh-CN" altLang="en-US" sz="1600" dirty="0">
                <a:solidFill>
                  <a:schemeClr val="tx1"/>
                </a:solidFill>
              </a:rPr>
              <a:t>主语</a:t>
            </a:r>
            <a:r>
              <a:rPr lang="en-US" altLang="zh-CN" sz="1600" dirty="0">
                <a:solidFill>
                  <a:schemeClr val="tx1"/>
                </a:solidFill>
              </a:rPr>
              <a:t>+have/has+</a:t>
            </a:r>
            <a:r>
              <a:rPr lang="zh-CN" altLang="en-US" sz="1600" dirty="0">
                <a:solidFill>
                  <a:schemeClr val="tx1"/>
                </a:solidFill>
              </a:rPr>
              <a:t>过去分词加其它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Although he has read the book three times, he hopes to read it again.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I have not heard from my parents for a long time.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Have you travelled to another place recently?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Yes, I have.   No, I haven’t.</a:t>
            </a: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FB6BA7C-E8E6-43CA-BD54-0B1DD9BB7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tx1"/>
                </a:solidFill>
              </a:rPr>
              <a:t>现在完成时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8302F7F-FA12-4756-91D9-6BC55BBD89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A5E2800-208B-4D41-8913-F42387ECE7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44039" y="4505006"/>
            <a:ext cx="7315200" cy="1461613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</a:rPr>
              <a:t>I have bought some garlic.</a:t>
            </a:r>
            <a:r>
              <a:rPr lang="zh-CN" altLang="en-US" sz="1600" dirty="0">
                <a:solidFill>
                  <a:schemeClr val="tx1"/>
                </a:solidFill>
              </a:rPr>
              <a:t>（改为一般疑问句）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________you ________any garlic?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He has worked in Nanjing since ten years ago.</a:t>
            </a:r>
            <a:r>
              <a:rPr lang="zh-CN" altLang="en-US" sz="1600" dirty="0">
                <a:solidFill>
                  <a:schemeClr val="tx1"/>
                </a:solidFill>
              </a:rPr>
              <a:t>（对过线部分进行提问）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________ _________ __________he __________ in Nanjing?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They have already visited the Shanghai center.</a:t>
            </a:r>
            <a:r>
              <a:rPr lang="zh-CN" altLang="en-US" sz="1600" dirty="0">
                <a:solidFill>
                  <a:schemeClr val="tx1"/>
                </a:solidFill>
              </a:rPr>
              <a:t>（改为否定句）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They ________ visited the Shanghai center ________.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6347D38-DC1A-4707-90CA-AB2125CD107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075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F0E8A285-373F-4066-9559-D699FCCB4C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29297C-3A4B-4FAA-BAD2-9FABB6999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1.</a:t>
            </a:r>
            <a:r>
              <a:rPr lang="zh-CN" altLang="en-US" sz="1800" dirty="0">
                <a:solidFill>
                  <a:schemeClr val="tx1"/>
                </a:solidFill>
              </a:rPr>
              <a:t>强调过去的动作对现在的影响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现在完成时表示说话时已经完成的动作，而且这个动作的结果对现在仍有影响，常与</a:t>
            </a:r>
            <a:r>
              <a:rPr lang="en-US" altLang="zh-CN" sz="1800" dirty="0" err="1">
                <a:solidFill>
                  <a:schemeClr val="tx1"/>
                </a:solidFill>
              </a:rPr>
              <a:t>always,yet,now,just,by</a:t>
            </a:r>
            <a:r>
              <a:rPr lang="en-US" altLang="zh-CN" sz="1800" dirty="0">
                <a:solidFill>
                  <a:schemeClr val="tx1"/>
                </a:solidFill>
              </a:rPr>
              <a:t> this </a:t>
            </a:r>
            <a:r>
              <a:rPr lang="en-US" altLang="zh-CN" sz="1800" dirty="0" err="1">
                <a:solidFill>
                  <a:schemeClr val="tx1"/>
                </a:solidFill>
              </a:rPr>
              <a:t>time,so</a:t>
            </a:r>
            <a:r>
              <a:rPr lang="en-US" altLang="zh-CN" sz="1800" dirty="0">
                <a:solidFill>
                  <a:schemeClr val="tx1"/>
                </a:solidFill>
              </a:rPr>
              <a:t> far</a:t>
            </a:r>
            <a:r>
              <a:rPr lang="zh-CN" altLang="en-US" sz="1800" dirty="0">
                <a:solidFill>
                  <a:schemeClr val="tx1"/>
                </a:solidFill>
              </a:rPr>
              <a:t>等时间状语连用。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Have you packed yet?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He has turned off the light.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例题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Mom cleaned the room today.</a:t>
            </a:r>
            <a:r>
              <a:rPr lang="zh-CN" altLang="en-US" sz="1800" dirty="0">
                <a:solidFill>
                  <a:schemeClr val="tx1"/>
                </a:solidFill>
              </a:rPr>
              <a:t>（改为现在完成时）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Mom________ ________ the room.</a:t>
            </a:r>
          </a:p>
          <a:p>
            <a:pPr marL="0" indent="0">
              <a:buNone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现在完成时的时间点是现在，因此它不能与明确表示过去时间的</a:t>
            </a:r>
            <a:r>
              <a:rPr lang="en-US" altLang="zh-CN" sz="1800" dirty="0" err="1">
                <a:solidFill>
                  <a:schemeClr val="tx1"/>
                </a:solidFill>
              </a:rPr>
              <a:t>ago,last</a:t>
            </a:r>
            <a:r>
              <a:rPr lang="en-US" altLang="zh-CN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</a:rPr>
              <a:t>ninght,just</a:t>
            </a:r>
            <a:r>
              <a:rPr lang="en-US" altLang="zh-CN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</a:rPr>
              <a:t>now,in</a:t>
            </a:r>
            <a:r>
              <a:rPr lang="en-US" altLang="zh-CN" sz="1800" dirty="0">
                <a:solidFill>
                  <a:schemeClr val="tx1"/>
                </a:solidFill>
              </a:rPr>
              <a:t> 2013</a:t>
            </a:r>
            <a:r>
              <a:rPr lang="zh-CN" altLang="en-US" sz="1800" dirty="0">
                <a:solidFill>
                  <a:schemeClr val="tx1"/>
                </a:solidFill>
              </a:rPr>
              <a:t>等词连用，但是可以和</a:t>
            </a:r>
            <a:r>
              <a:rPr lang="en-US" altLang="zh-CN" sz="1800" dirty="0" err="1">
                <a:solidFill>
                  <a:schemeClr val="tx1"/>
                </a:solidFill>
              </a:rPr>
              <a:t>before,recently,lately</a:t>
            </a:r>
            <a:r>
              <a:rPr lang="zh-CN" altLang="en-US" sz="1800" dirty="0">
                <a:solidFill>
                  <a:schemeClr val="tx1"/>
                </a:solidFill>
              </a:rPr>
              <a:t>等过去时间点不明确的词语连用。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1D8134C-9F21-4662-B980-C827ED74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tx1"/>
                </a:solidFill>
              </a:rPr>
              <a:t>现在完成时</a:t>
            </a:r>
            <a:endParaRPr lang="zh-CN" altLang="en-US" sz="40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B405340-002C-4385-ACDC-DFFE3FAADA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54FF135-C308-4253-8462-ADE0DA26B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F61AD9-E308-4104-B663-1DBD931AD49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904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BD4668EB-C6CD-46BB-911C-BED8040CC9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194B64-0FE9-453C-B2D4-D047A89EEE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chemeClr val="tx1"/>
                </a:solidFill>
              </a:rPr>
              <a:t>2.</a:t>
            </a:r>
            <a:r>
              <a:rPr lang="zh-CN" altLang="en-US" sz="1800" dirty="0">
                <a:solidFill>
                  <a:schemeClr val="tx1"/>
                </a:solidFill>
              </a:rPr>
              <a:t>表示从过去到现在经历过的事情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zh-CN" altLang="en-US" sz="1800" dirty="0">
                <a:solidFill>
                  <a:schemeClr val="tx1"/>
                </a:solidFill>
              </a:rPr>
              <a:t>现在完成时表示自过去某一时刻到说话这段时间中的经历，常与</a:t>
            </a:r>
            <a:r>
              <a:rPr lang="en-US" altLang="zh-CN" sz="1800" dirty="0">
                <a:solidFill>
                  <a:schemeClr val="tx1"/>
                </a:solidFill>
              </a:rPr>
              <a:t>often, </a:t>
            </a:r>
            <a:r>
              <a:rPr lang="en-US" altLang="zh-CN" sz="1800" dirty="0" err="1">
                <a:solidFill>
                  <a:schemeClr val="tx1"/>
                </a:solidFill>
              </a:rPr>
              <a:t>never,ever,only,twice,before,since</a:t>
            </a:r>
            <a:r>
              <a:rPr lang="zh-CN" altLang="en-US" sz="1800" dirty="0">
                <a:solidFill>
                  <a:schemeClr val="tx1"/>
                </a:solidFill>
              </a:rPr>
              <a:t>等时间状语连用。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en-US" altLang="zh-CN" sz="1800" dirty="0">
                <a:solidFill>
                  <a:schemeClr val="tx1"/>
                </a:solidFill>
              </a:rPr>
              <a:t>I have never seen such fine pictures before.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How many times have you ever been to England?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39D3128-4716-463A-9DB0-04ED27C78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tx1"/>
                </a:solidFill>
              </a:rPr>
              <a:t>现在完成时</a:t>
            </a:r>
            <a:endParaRPr lang="zh-CN" altLang="en-US" sz="44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70BCAD4-7F18-45BB-9D5C-6268E8D6A2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853622A-114B-463B-A854-869AE91F7D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0494F55-4BD0-458F-886C-E9FC834D4FD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410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20_TF00475556" id="{B858ADF6-BCDB-4F7E-BB27-016D58AF12C4}" vid="{C131B5E7-BE5B-41C8-992B-0B7329D5204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A4148EB-7DAD-48FA-A275-D42F48043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41CEA3-A3B3-4568-9E84-C4619CC82D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49A191-EC8C-4AA6-9C64-D32B5F04743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教育演示文稿</Template>
  <TotalTime>0</TotalTime>
  <Words>1812</Words>
  <Application>Microsoft Office PowerPoint</Application>
  <PresentationFormat>宽屏</PresentationFormat>
  <Paragraphs>178</Paragraphs>
  <Slides>25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8" baseType="lpstr">
      <vt:lpstr>Microsoft YaHei UI</vt:lpstr>
      <vt:lpstr>Arial</vt:lpstr>
      <vt:lpstr>Office 主题</vt:lpstr>
      <vt:lpstr>现在完成时与一般过去时辨析</vt:lpstr>
      <vt:lpstr>一般将来时</vt:lpstr>
      <vt:lpstr>一般将来时</vt:lpstr>
      <vt:lpstr>一般将来时</vt:lpstr>
      <vt:lpstr>一般将来时</vt:lpstr>
      <vt:lpstr>一般将来时（真题）</vt:lpstr>
      <vt:lpstr>现在完成时</vt:lpstr>
      <vt:lpstr>现在完成时</vt:lpstr>
      <vt:lpstr>现在完成时</vt:lpstr>
      <vt:lpstr>LOREM IPSUM DOLOR SIT AMET, CONSECTETUER ADIPISCING ELIT</vt:lpstr>
      <vt:lpstr>LOREM IPSUM DOLOR SIT AMET, CONSECTETUER ADIPISCING ELIT</vt:lpstr>
      <vt:lpstr>LOREM IPSUM DOLOR SIT AMET</vt:lpstr>
      <vt:lpstr>LOREM IPSUM DOLOR SIT AMET</vt:lpstr>
      <vt:lpstr>LOREM IPSUM DOLOR SIT AMET, CONSECTETUER ADIPISCING ELIT. </vt:lpstr>
      <vt:lpstr>LOREM IPSUM DOLOR SIT AMET, CONSECTETUER ADIPISCING ELIT. </vt:lpstr>
      <vt:lpstr>LOREM IPSUM DOLOR SIT AMET, CONSECTETUER ADIPISCING ELIT. </vt:lpstr>
      <vt:lpstr>LOREM IPSUM DOLOR SIT AMET, CONSECTETUER ADIPISCING ELIT. </vt:lpstr>
      <vt:lpstr>LOREM IPSUM DOLOR SIT AMET, CONSECTETUER ADIPISCING ELIT. </vt:lpstr>
      <vt:lpstr>LOREM IPSUM DOLOR SIT AMET, CONSECTETUER ADIPISCING ELIT. </vt:lpstr>
      <vt:lpstr>LOREM IPSUM DOLOR SIT AMET, CONSECTETUER ADIPISCING ELIT. </vt:lpstr>
      <vt:lpstr>LOREM IPSUM DOLOR SIT AMET, CONSECTETUER ADIPISCING ELIT. </vt:lpstr>
      <vt:lpstr>LOREM IPSUM DOLOR SIT AMET, CONSECTETUER ADIPISCING ELIT. </vt:lpstr>
      <vt:lpstr>LOREM IPSUM DOLOR SIT AMET, CONSECTETUER ADIPISCING ELIT. </vt:lpstr>
      <vt:lpstr>谢谢</vt:lpstr>
      <vt:lpstr>自定义此模板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2020-04-19T05:29:51Z</dcterms:created>
  <dcterms:modified xsi:type="dcterms:W3CDTF">2020-04-19T10:32:05Z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